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64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08A3C-950B-4A86-B1E9-19FEBEFE896A}" type="datetimeFigureOut">
              <a:rPr lang="hu-HU"/>
              <a:pPr>
                <a:defRPr/>
              </a:pPr>
              <a:t>2012.02.29.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B1554-6254-489F-A27F-00303ACFED1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7165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AA69D-EEAB-48F3-ABDF-B1FAE95D1991}" type="datetimeFigureOut">
              <a:rPr lang="hu-HU"/>
              <a:pPr>
                <a:defRPr/>
              </a:pPr>
              <a:t>2012.02.29.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4CF92-EC0A-4152-9D53-195FB4EE68A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7195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93A0B-A45C-450F-A88B-63D402F2A175}" type="datetimeFigureOut">
              <a:rPr lang="hu-HU"/>
              <a:pPr>
                <a:defRPr/>
              </a:pPr>
              <a:t>2012.02.29.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29DF8-C322-4D4E-A1CC-B334274601B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6128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77E77-C190-4E2A-959B-DC09D9B9CE5C}" type="datetimeFigureOut">
              <a:rPr lang="hu-HU"/>
              <a:pPr>
                <a:defRPr/>
              </a:pPr>
              <a:t>2012.02.29.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51D6F-E0E9-42F9-950A-CC36903AB56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353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16803-D6A9-4EFA-AAB0-D6413F68FE95}" type="datetimeFigureOut">
              <a:rPr lang="hu-HU"/>
              <a:pPr>
                <a:defRPr/>
              </a:pPr>
              <a:t>2012.02.29.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2B972-D0DC-417D-8BDB-E42529E670E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9880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2BE71-7ABE-41AA-966C-AE40F205CB79}" type="datetimeFigureOut">
              <a:rPr lang="hu-HU"/>
              <a:pPr>
                <a:defRPr/>
              </a:pPr>
              <a:t>2012.02.29.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F3758-1928-42E6-9097-01CD40D0763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1218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DD874-08B9-43E9-A53A-D1D990737EB5}" type="datetimeFigureOut">
              <a:rPr lang="hu-HU"/>
              <a:pPr>
                <a:defRPr/>
              </a:pPr>
              <a:t>2012.02.29.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CCD2C-27A1-40C0-B16C-847DD7BBB2F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8937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8E016-B4EC-43BC-9417-651ABE622280}" type="datetimeFigureOut">
              <a:rPr lang="hu-HU"/>
              <a:pPr>
                <a:defRPr/>
              </a:pPr>
              <a:t>2012.02.29.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A129E-91AF-4802-92B6-998C11156CE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6666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E0F58-F94A-409F-92DF-0C484D5E5521}" type="datetimeFigureOut">
              <a:rPr lang="hu-HU"/>
              <a:pPr>
                <a:defRPr/>
              </a:pPr>
              <a:t>2012.02.29.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AD5C6-B781-455C-BB04-AFEA40D4E73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0563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32DBE-3097-4DC0-8B48-B9A6E2A502A9}" type="datetimeFigureOut">
              <a:rPr lang="hu-HU"/>
              <a:pPr>
                <a:defRPr/>
              </a:pPr>
              <a:t>2012.02.29.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970EB-54B3-45F6-A50E-EFECFA76FD1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2030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FF5AA-2B18-4356-9A0C-D639910D9812}" type="datetimeFigureOut">
              <a:rPr lang="hu-HU"/>
              <a:pPr>
                <a:defRPr/>
              </a:pPr>
              <a:t>2012.02.29.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D8A85-5383-4C84-A661-B94CCC845DC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7565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AFF733-95FB-4900-B1CA-AF62D85530EF}" type="datetimeFigureOut">
              <a:rPr lang="hu-HU"/>
              <a:pPr>
                <a:defRPr/>
              </a:pPr>
              <a:t>2012.02.29.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8ADEF6-5B77-4283-B9AE-8C9259C6574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pix/mergezo_pc.gi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b="1" smtClean="0">
                <a:latin typeface="Comic Sans MS" pitchFamily="66" charset="0"/>
              </a:rPr>
              <a:t>E-hulladék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850" y="5805488"/>
            <a:ext cx="8229600" cy="847725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4400" b="1" dirty="0" err="1">
                <a:latin typeface="Comic Sans MS" pitchFamily="66" charset="0"/>
                <a:ea typeface="+mj-ea"/>
                <a:cs typeface="+mj-cs"/>
              </a:rPr>
              <a:t>Öko-Öku</a:t>
            </a:r>
            <a:r>
              <a:rPr lang="hu-HU" sz="4400" b="1" dirty="0">
                <a:latin typeface="Comic Sans MS" pitchFamily="66" charset="0"/>
                <a:ea typeface="+mj-ea"/>
                <a:cs typeface="+mj-cs"/>
              </a:rPr>
              <a:t> boglárkák</a:t>
            </a:r>
          </a:p>
        </p:txBody>
      </p:sp>
      <p:pic>
        <p:nvPicPr>
          <p:cNvPr id="2052" name="Kép 3" descr="k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412875"/>
            <a:ext cx="4468812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Kép 25" descr="k_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61087">
            <a:off x="2352675" y="1724025"/>
            <a:ext cx="1127125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l_fi" descr="maltai_logo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575" y="60325"/>
            <a:ext cx="1676400" cy="149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Cím 1"/>
          <p:cNvSpPr>
            <a:spLocks noGrp="1"/>
          </p:cNvSpPr>
          <p:nvPr>
            <p:ph type="title"/>
          </p:nvPr>
        </p:nvSpPr>
        <p:spPr>
          <a:xfrm>
            <a:off x="250825" y="-26988"/>
            <a:ext cx="8229600" cy="1143001"/>
          </a:xfrm>
        </p:spPr>
        <p:txBody>
          <a:bodyPr/>
          <a:lstStyle/>
          <a:p>
            <a:pPr algn="l" eaLnBrk="1" hangingPunct="1"/>
            <a:r>
              <a:rPr lang="hu-HU" b="1" smtClean="0">
                <a:latin typeface="Comic Sans MS" pitchFamily="66" charset="0"/>
              </a:rPr>
              <a:t>Miért nem szabad…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985838"/>
            <a:ext cx="8686800" cy="51403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3100" b="1" dirty="0" smtClean="0">
                <a:latin typeface="Comic Sans MS" pitchFamily="66" charset="0"/>
                <a:ea typeface="+mj-ea"/>
                <a:cs typeface="+mj-cs"/>
              </a:rPr>
              <a:t>Megkérdeztük az MMSZ. munkatársát</a:t>
            </a:r>
            <a:br>
              <a:rPr lang="hu-HU" sz="3100" b="1" dirty="0" smtClean="0">
                <a:latin typeface="Comic Sans MS" pitchFamily="66" charset="0"/>
                <a:ea typeface="+mj-ea"/>
                <a:cs typeface="+mj-cs"/>
              </a:rPr>
            </a:br>
            <a:r>
              <a:rPr lang="hu-HU" sz="3100" b="1" dirty="0" smtClean="0">
                <a:latin typeface="Comic Sans MS" pitchFamily="66" charset="0"/>
                <a:ea typeface="+mj-ea"/>
                <a:cs typeface="+mj-cs"/>
              </a:rPr>
              <a:t>Szőke Jánost: Miért nem szabad </a:t>
            </a:r>
            <a:br>
              <a:rPr lang="hu-HU" sz="3100" b="1" dirty="0" smtClean="0">
                <a:latin typeface="Comic Sans MS" pitchFamily="66" charset="0"/>
                <a:ea typeface="+mj-ea"/>
                <a:cs typeface="+mj-cs"/>
              </a:rPr>
            </a:br>
            <a:r>
              <a:rPr lang="hu-HU" sz="3100" b="1" dirty="0" smtClean="0">
                <a:latin typeface="Comic Sans MS" pitchFamily="66" charset="0"/>
                <a:ea typeface="+mj-ea"/>
                <a:cs typeface="+mj-cs"/>
              </a:rPr>
              <a:t>az e-hulladékot a kommunális hulladék közé keverni?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3100" b="1" dirty="0" smtClean="0">
                <a:latin typeface="Comic Sans MS" pitchFamily="66" charset="0"/>
                <a:ea typeface="+mj-ea"/>
                <a:cs typeface="+mj-cs"/>
              </a:rPr>
              <a:t>Az e-hulladék veszélyes, mert égetés </a:t>
            </a:r>
            <a:r>
              <a:rPr lang="hu-HU" sz="3100" b="1" dirty="0">
                <a:latin typeface="Comic Sans MS" pitchFamily="66" charset="0"/>
                <a:ea typeface="+mj-ea"/>
                <a:cs typeface="+mj-cs"/>
              </a:rPr>
              <a:t>vagy csapadékvíz bemosódás hatására a bennük található kötött állapotban lévő veszélyes anyagok </a:t>
            </a:r>
            <a:r>
              <a:rPr lang="hu-HU" sz="3100" b="1" dirty="0" smtClean="0">
                <a:latin typeface="Comic Sans MS" pitchFamily="66" charset="0"/>
                <a:ea typeface="+mj-ea"/>
                <a:cs typeface="+mj-cs"/>
              </a:rPr>
              <a:t/>
            </a:r>
            <a:br>
              <a:rPr lang="hu-HU" sz="3100" b="1" dirty="0" smtClean="0">
                <a:latin typeface="Comic Sans MS" pitchFamily="66" charset="0"/>
                <a:ea typeface="+mj-ea"/>
                <a:cs typeface="+mj-cs"/>
              </a:rPr>
            </a:br>
            <a:r>
              <a:rPr lang="hu-HU" sz="3100" b="1" dirty="0" smtClean="0">
                <a:latin typeface="Comic Sans MS" pitchFamily="66" charset="0"/>
                <a:ea typeface="+mj-ea"/>
                <a:cs typeface="+mj-cs"/>
              </a:rPr>
              <a:t>a </a:t>
            </a:r>
            <a:r>
              <a:rPr lang="hu-HU" sz="3100" b="1" dirty="0">
                <a:latin typeface="Comic Sans MS" pitchFamily="66" charset="0"/>
                <a:ea typeface="+mj-ea"/>
                <a:cs typeface="+mj-cs"/>
              </a:rPr>
              <a:t>környezetbe juthatnak.</a:t>
            </a:r>
          </a:p>
        </p:txBody>
      </p:sp>
      <p:pic>
        <p:nvPicPr>
          <p:cNvPr id="3077" name="Picture 2" descr="http://www.szelektiv.hu/cimlapkepek/14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4548188"/>
            <a:ext cx="28575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l_fi" descr="pr5nya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4416425"/>
            <a:ext cx="3543300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Cím 1"/>
          <p:cNvSpPr>
            <a:spLocks noGrp="1"/>
          </p:cNvSpPr>
          <p:nvPr>
            <p:ph type="title"/>
          </p:nvPr>
        </p:nvSpPr>
        <p:spPr>
          <a:xfrm>
            <a:off x="179388" y="-26988"/>
            <a:ext cx="8229600" cy="1143001"/>
          </a:xfrm>
        </p:spPr>
        <p:txBody>
          <a:bodyPr/>
          <a:lstStyle/>
          <a:p>
            <a:pPr algn="l" eaLnBrk="1" hangingPunct="1"/>
            <a:r>
              <a:rPr lang="hu-HU" b="1" smtClean="0">
                <a:latin typeface="Comic Sans MS" pitchFamily="66" charset="0"/>
              </a:rPr>
              <a:t>E-hulladék veszélyei…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388" y="1196975"/>
            <a:ext cx="8640762" cy="5111750"/>
          </a:xfrm>
        </p:spPr>
        <p:txBody>
          <a:bodyPr rtlCol="0">
            <a:normAutofit fontScale="85000" lnSpcReduction="10000"/>
          </a:bodyPr>
          <a:lstStyle/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3500" b="1" dirty="0">
                <a:latin typeface="Comic Sans MS" pitchFamily="66" charset="0"/>
                <a:ea typeface="+mj-ea"/>
                <a:cs typeface="+mj-cs"/>
              </a:rPr>
              <a:t>Veszélyes anyagok az e-hulladékban: </a:t>
            </a:r>
            <a:endParaRPr lang="hu-HU" sz="3500" b="1" dirty="0" smtClean="0">
              <a:latin typeface="Comic Sans MS" pitchFamily="66" charset="0"/>
              <a:ea typeface="+mj-ea"/>
              <a:cs typeface="+mj-cs"/>
            </a:endParaRP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hu-HU" sz="3500" b="1" dirty="0">
              <a:latin typeface="Comic Sans MS" pitchFamily="66" charset="0"/>
              <a:ea typeface="+mj-ea"/>
              <a:cs typeface="+mj-cs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3600" b="1" dirty="0" smtClean="0">
                <a:latin typeface="Comic Sans MS" pitchFamily="66" charset="0"/>
                <a:ea typeface="+mj-ea"/>
                <a:cs typeface="+mj-cs"/>
              </a:rPr>
              <a:t>vaslemez, </a:t>
            </a:r>
            <a:endParaRPr lang="hu-HU" sz="3600" b="1" dirty="0">
              <a:latin typeface="Comic Sans MS" pitchFamily="66" charset="0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3600" b="1" dirty="0">
                <a:latin typeface="Comic Sans MS" pitchFamily="66" charset="0"/>
                <a:ea typeface="+mj-ea"/>
                <a:cs typeface="+mj-cs"/>
              </a:rPr>
              <a:t>műanyag(PVC, </a:t>
            </a:r>
            <a:r>
              <a:rPr lang="hu-HU" sz="3600" b="1" dirty="0" smtClean="0">
                <a:latin typeface="Comic Sans MS" pitchFamily="66" charset="0"/>
                <a:ea typeface="+mj-ea"/>
                <a:cs typeface="+mj-cs"/>
              </a:rPr>
              <a:t>polisztirol), </a:t>
            </a:r>
            <a:endParaRPr lang="hu-HU" sz="3600" b="1" dirty="0">
              <a:latin typeface="Comic Sans MS" pitchFamily="66" charset="0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3600" b="1" dirty="0">
                <a:latin typeface="Comic Sans MS" pitchFamily="66" charset="0"/>
                <a:ea typeface="+mj-ea"/>
                <a:cs typeface="+mj-cs"/>
              </a:rPr>
              <a:t>üveg (régi monitorok, képcsöves TV-k.),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3600" b="1" dirty="0">
                <a:latin typeface="Comic Sans MS" pitchFamily="66" charset="0"/>
                <a:ea typeface="+mj-ea"/>
                <a:cs typeface="+mj-cs"/>
              </a:rPr>
              <a:t>nyomtatott </a:t>
            </a:r>
            <a:r>
              <a:rPr lang="hu-HU" sz="3600" b="1" dirty="0" smtClean="0">
                <a:latin typeface="Comic Sans MS" pitchFamily="66" charset="0"/>
                <a:ea typeface="+mj-ea"/>
                <a:cs typeface="+mj-cs"/>
              </a:rPr>
              <a:t>áramkörök(alaplap,tápegység</a:t>
            </a:r>
            <a:r>
              <a:rPr lang="hu-HU" sz="3600" b="1" dirty="0">
                <a:latin typeface="Comic Sans MS" pitchFamily="66" charset="0"/>
                <a:ea typeface="+mj-ea"/>
                <a:cs typeface="+mj-cs"/>
              </a:rPr>
              <a:t>),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3600" b="1" dirty="0" smtClean="0">
                <a:latin typeface="Comic Sans MS" pitchFamily="66" charset="0"/>
                <a:ea typeface="+mj-ea"/>
                <a:cs typeface="+mj-cs"/>
              </a:rPr>
              <a:t>alumínium</a:t>
            </a:r>
            <a:r>
              <a:rPr lang="hu-HU" sz="3600" b="1" dirty="0">
                <a:latin typeface="Comic Sans MS" pitchFamily="66" charset="0"/>
                <a:ea typeface="+mj-ea"/>
                <a:cs typeface="+mj-cs"/>
              </a:rPr>
              <a:t>, kábel(réz, ritkán alumínium),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3600" b="1" dirty="0" err="1">
                <a:latin typeface="Comic Sans MS" pitchFamily="66" charset="0"/>
                <a:ea typeface="+mj-ea"/>
                <a:cs typeface="+mj-cs"/>
              </a:rPr>
              <a:t>spiáter</a:t>
            </a:r>
            <a:r>
              <a:rPr lang="hu-HU" sz="3600" b="1" dirty="0">
                <a:latin typeface="Comic Sans MS" pitchFamily="66" charset="0"/>
                <a:ea typeface="+mj-ea"/>
                <a:cs typeface="+mj-cs"/>
              </a:rPr>
              <a:t>(cink öntvény)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3600" b="1" dirty="0">
                <a:latin typeface="Comic Sans MS" pitchFamily="66" charset="0"/>
                <a:ea typeface="+mj-ea"/>
                <a:cs typeface="+mj-cs"/>
              </a:rPr>
              <a:t>ólom(régi telefonok)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3600" b="1" smtClean="0">
                <a:latin typeface="Comic Sans MS" pitchFamily="66" charset="0"/>
                <a:ea typeface="+mj-ea"/>
                <a:cs typeface="+mj-cs"/>
              </a:rPr>
              <a:t>ólom</a:t>
            </a:r>
            <a:r>
              <a:rPr lang="hu-HU" sz="3600" b="1" dirty="0" smtClean="0">
                <a:latin typeface="Comic Sans MS" pitchFamily="66" charset="0"/>
                <a:ea typeface="+mj-ea"/>
                <a:cs typeface="+mj-cs"/>
              </a:rPr>
              <a:t>, nikkel, lítium(akku) </a:t>
            </a:r>
            <a:endParaRPr lang="hu-HU" sz="3600" b="1" dirty="0">
              <a:latin typeface="Comic Sans MS" pitchFamily="66" charset="0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dirty="0"/>
          </a:p>
        </p:txBody>
      </p:sp>
      <p:pic>
        <p:nvPicPr>
          <p:cNvPr id="4101" name="Picture 4" descr="http://www.szelektiv.hu/caticons/ikon_6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7975" y="115888"/>
            <a:ext cx="1050925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mérgező anyagok a számítógépbe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8163" y="3284538"/>
            <a:ext cx="4700587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Cím 1"/>
          <p:cNvSpPr>
            <a:spLocks noGrp="1"/>
          </p:cNvSpPr>
          <p:nvPr>
            <p:ph type="title"/>
          </p:nvPr>
        </p:nvSpPr>
        <p:spPr>
          <a:xfrm>
            <a:off x="107950" y="-26988"/>
            <a:ext cx="8229600" cy="1143001"/>
          </a:xfrm>
        </p:spPr>
        <p:txBody>
          <a:bodyPr/>
          <a:lstStyle/>
          <a:p>
            <a:pPr algn="l" eaLnBrk="1" hangingPunct="1"/>
            <a:r>
              <a:rPr lang="hu-HU" b="1" smtClean="0">
                <a:latin typeface="Comic Sans MS" pitchFamily="66" charset="0"/>
              </a:rPr>
              <a:t>E-hulladék veszélyei…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388" y="1052513"/>
            <a:ext cx="8724900" cy="561657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3000" b="1" dirty="0">
                <a:latin typeface="Comic Sans MS" pitchFamily="66" charset="0"/>
                <a:ea typeface="+mj-ea"/>
                <a:cs typeface="+mj-cs"/>
              </a:rPr>
              <a:t>Ezek az anyagok veszélyessé válnak ha </a:t>
            </a:r>
            <a:r>
              <a:rPr lang="hu-HU" sz="3000" b="1" dirty="0" smtClean="0">
                <a:latin typeface="Comic Sans MS" pitchFamily="66" charset="0"/>
                <a:ea typeface="+mj-ea"/>
                <a:cs typeface="+mj-cs"/>
              </a:rPr>
              <a:t/>
            </a:r>
            <a:br>
              <a:rPr lang="hu-HU" sz="3000" b="1" dirty="0" smtClean="0">
                <a:latin typeface="Comic Sans MS" pitchFamily="66" charset="0"/>
                <a:ea typeface="+mj-ea"/>
                <a:cs typeface="+mj-cs"/>
              </a:rPr>
            </a:br>
            <a:r>
              <a:rPr lang="hu-HU" sz="3000" b="1" dirty="0" smtClean="0">
                <a:latin typeface="Comic Sans MS" pitchFamily="66" charset="0"/>
                <a:ea typeface="+mj-ea"/>
                <a:cs typeface="+mj-cs"/>
              </a:rPr>
              <a:t>a </a:t>
            </a:r>
            <a:r>
              <a:rPr lang="hu-HU" sz="3000" b="1" dirty="0">
                <a:latin typeface="Comic Sans MS" pitchFamily="66" charset="0"/>
                <a:ea typeface="+mj-ea"/>
                <a:cs typeface="+mj-cs"/>
              </a:rPr>
              <a:t>lakosság környezetében maradnak</a:t>
            </a:r>
            <a:r>
              <a:rPr lang="hu-HU" sz="3000" b="1" dirty="0" smtClean="0">
                <a:latin typeface="Comic Sans MS" pitchFamily="66" charset="0"/>
                <a:ea typeface="+mj-ea"/>
                <a:cs typeface="+mj-cs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3000" b="1" dirty="0" smtClean="0">
                <a:latin typeface="Comic Sans MS" pitchFamily="66" charset="0"/>
                <a:ea typeface="+mj-ea"/>
                <a:cs typeface="+mj-cs"/>
              </a:rPr>
              <a:t>Mert számos veszélyes anyag idővel kioldódva bekerül </a:t>
            </a:r>
            <a:br>
              <a:rPr lang="hu-HU" sz="3000" b="1" dirty="0" smtClean="0">
                <a:latin typeface="Comic Sans MS" pitchFamily="66" charset="0"/>
                <a:ea typeface="+mj-ea"/>
                <a:cs typeface="+mj-cs"/>
              </a:rPr>
            </a:br>
            <a:r>
              <a:rPr lang="hu-HU" sz="3000" b="1" dirty="0" smtClean="0">
                <a:latin typeface="Comic Sans MS" pitchFamily="66" charset="0"/>
                <a:ea typeface="+mj-ea"/>
                <a:cs typeface="+mj-cs"/>
              </a:rPr>
              <a:t>a környezeti „körforgásba”, </a:t>
            </a:r>
            <a:br>
              <a:rPr lang="hu-HU" sz="3000" b="1" dirty="0" smtClean="0">
                <a:latin typeface="Comic Sans MS" pitchFamily="66" charset="0"/>
                <a:ea typeface="+mj-ea"/>
                <a:cs typeface="+mj-cs"/>
              </a:rPr>
            </a:br>
            <a:r>
              <a:rPr lang="hu-HU" sz="3000" b="1" dirty="0" smtClean="0">
                <a:latin typeface="Comic Sans MS" pitchFamily="66" charset="0"/>
                <a:ea typeface="+mj-ea"/>
                <a:cs typeface="+mj-cs"/>
              </a:rPr>
              <a:t>onnan pedig a flórán </a:t>
            </a:r>
            <a:br>
              <a:rPr lang="hu-HU" sz="3000" b="1" dirty="0" smtClean="0">
                <a:latin typeface="Comic Sans MS" pitchFamily="66" charset="0"/>
                <a:ea typeface="+mj-ea"/>
                <a:cs typeface="+mj-cs"/>
              </a:rPr>
            </a:br>
            <a:r>
              <a:rPr lang="hu-HU" sz="3000" b="1" dirty="0" smtClean="0">
                <a:latin typeface="Comic Sans MS" pitchFamily="66" charset="0"/>
                <a:ea typeface="+mj-ea"/>
                <a:cs typeface="+mj-cs"/>
              </a:rPr>
              <a:t>és faunán át akár </a:t>
            </a:r>
            <a:br>
              <a:rPr lang="hu-HU" sz="3000" b="1" dirty="0" smtClean="0">
                <a:latin typeface="Comic Sans MS" pitchFamily="66" charset="0"/>
                <a:ea typeface="+mj-ea"/>
                <a:cs typeface="+mj-cs"/>
              </a:rPr>
            </a:br>
            <a:r>
              <a:rPr lang="hu-HU" sz="3000" b="1" dirty="0" smtClean="0">
                <a:latin typeface="Comic Sans MS" pitchFamily="66" charset="0"/>
                <a:ea typeface="+mj-ea"/>
                <a:cs typeface="+mj-cs"/>
              </a:rPr>
              <a:t>több, egymást </a:t>
            </a:r>
            <a:br>
              <a:rPr lang="hu-HU" sz="3000" b="1" dirty="0" smtClean="0">
                <a:latin typeface="Comic Sans MS" pitchFamily="66" charset="0"/>
                <a:ea typeface="+mj-ea"/>
                <a:cs typeface="+mj-cs"/>
              </a:rPr>
            </a:br>
            <a:r>
              <a:rPr lang="hu-HU" sz="3000" b="1" dirty="0" smtClean="0">
                <a:latin typeface="Comic Sans MS" pitchFamily="66" charset="0"/>
                <a:ea typeface="+mj-ea"/>
                <a:cs typeface="+mj-cs"/>
              </a:rPr>
              <a:t>követő nemzedék </a:t>
            </a:r>
            <a:br>
              <a:rPr lang="hu-HU" sz="3000" b="1" dirty="0" smtClean="0">
                <a:latin typeface="Comic Sans MS" pitchFamily="66" charset="0"/>
                <a:ea typeface="+mj-ea"/>
                <a:cs typeface="+mj-cs"/>
              </a:rPr>
            </a:br>
            <a:r>
              <a:rPr lang="hu-HU" sz="3000" b="1" dirty="0" smtClean="0">
                <a:latin typeface="Comic Sans MS" pitchFamily="66" charset="0"/>
                <a:ea typeface="+mj-ea"/>
                <a:cs typeface="+mj-cs"/>
              </a:rPr>
              <a:t>szervezetébe.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3000" b="1" dirty="0" smtClean="0">
                <a:latin typeface="Comic Sans MS" pitchFamily="66" charset="0"/>
                <a:ea typeface="+mj-ea"/>
                <a:cs typeface="+mj-cs"/>
              </a:rPr>
              <a:t>Mert rengeteg </a:t>
            </a:r>
            <a:br>
              <a:rPr lang="hu-HU" sz="3000" b="1" dirty="0" smtClean="0">
                <a:latin typeface="Comic Sans MS" pitchFamily="66" charset="0"/>
                <a:ea typeface="+mj-ea"/>
                <a:cs typeface="+mj-cs"/>
              </a:rPr>
            </a:br>
            <a:r>
              <a:rPr lang="hu-HU" sz="3000" b="1" dirty="0" smtClean="0">
                <a:latin typeface="Comic Sans MS" pitchFamily="66" charset="0"/>
                <a:ea typeface="+mj-ea"/>
                <a:cs typeface="+mj-cs"/>
              </a:rPr>
              <a:t>betegséget okoznak.</a:t>
            </a:r>
            <a:endParaRPr lang="hu-HU" dirty="0"/>
          </a:p>
        </p:txBody>
      </p:sp>
      <p:pic>
        <p:nvPicPr>
          <p:cNvPr id="5125" name="Picture 5" descr="http://www.szelektiv.hu/caticons/ikon_8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19050"/>
            <a:ext cx="10477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orrás: AutoMot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4221163"/>
            <a:ext cx="4392612" cy="263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Cím 1"/>
          <p:cNvSpPr>
            <a:spLocks noGrp="1"/>
          </p:cNvSpPr>
          <p:nvPr>
            <p:ph type="title"/>
          </p:nvPr>
        </p:nvSpPr>
        <p:spPr>
          <a:xfrm>
            <a:off x="107950" y="-100013"/>
            <a:ext cx="8229600" cy="1143001"/>
          </a:xfrm>
        </p:spPr>
        <p:txBody>
          <a:bodyPr/>
          <a:lstStyle/>
          <a:p>
            <a:pPr algn="l" eaLnBrk="1" hangingPunct="1"/>
            <a:r>
              <a:rPr lang="hu-HU" b="1" smtClean="0">
                <a:latin typeface="Comic Sans MS" pitchFamily="66" charset="0"/>
              </a:rPr>
              <a:t>Miért érdemes gyűjteni…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947738"/>
            <a:ext cx="9144000" cy="48577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b="1" dirty="0" smtClean="0">
                <a:latin typeface="Comic Sans MS" pitchFamily="66" charset="0"/>
                <a:ea typeface="+mj-ea"/>
                <a:cs typeface="+mj-cs"/>
              </a:rPr>
              <a:t>Mert az </a:t>
            </a:r>
            <a:r>
              <a:rPr lang="hu-HU" sz="2400" b="1" dirty="0">
                <a:latin typeface="Comic Sans MS" pitchFamily="66" charset="0"/>
                <a:ea typeface="+mj-ea"/>
                <a:cs typeface="+mj-cs"/>
              </a:rPr>
              <a:t>elkülönítetten gyűjtött elektronikai berendezések nem szennyezik a környezetet.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b="1" dirty="0" smtClean="0">
                <a:latin typeface="Comic Sans MS" pitchFamily="66" charset="0"/>
                <a:ea typeface="+mj-ea"/>
                <a:cs typeface="+mj-cs"/>
              </a:rPr>
              <a:t>Mert a </a:t>
            </a:r>
            <a:r>
              <a:rPr lang="hu-HU" sz="2400" b="1" dirty="0">
                <a:latin typeface="Comic Sans MS" pitchFamily="66" charset="0"/>
                <a:ea typeface="+mj-ea"/>
                <a:cs typeface="+mj-cs"/>
              </a:rPr>
              <a:t>legtöbb eszköz fémanyaga </a:t>
            </a:r>
            <a:r>
              <a:rPr lang="hu-HU" sz="2400" b="1" dirty="0" smtClean="0">
                <a:latin typeface="Comic Sans MS" pitchFamily="66" charset="0"/>
                <a:ea typeface="+mj-ea"/>
                <a:cs typeface="+mj-cs"/>
              </a:rPr>
              <a:t>és </a:t>
            </a:r>
            <a:r>
              <a:rPr lang="hu-HU" sz="2400" b="1" dirty="0">
                <a:latin typeface="Comic Sans MS" pitchFamily="66" charset="0"/>
                <a:ea typeface="+mj-ea"/>
                <a:cs typeface="+mj-cs"/>
              </a:rPr>
              <a:t>a nyomtatott áramköri lapok fémtartalma </a:t>
            </a:r>
            <a:r>
              <a:rPr lang="hu-HU" sz="2400" b="1" dirty="0" smtClean="0">
                <a:latin typeface="Comic Sans MS" pitchFamily="66" charset="0"/>
                <a:ea typeface="+mj-ea"/>
                <a:cs typeface="+mj-cs"/>
              </a:rPr>
              <a:t>újrahasznosítható </a:t>
            </a:r>
            <a:r>
              <a:rPr lang="hu-HU" sz="2400" b="1" dirty="0">
                <a:latin typeface="Comic Sans MS" pitchFamily="66" charset="0"/>
                <a:ea typeface="+mj-ea"/>
                <a:cs typeface="+mj-cs"/>
              </a:rPr>
              <a:t>ezért értéket képviselnek.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b="1" dirty="0" smtClean="0">
                <a:latin typeface="Comic Sans MS" pitchFamily="66" charset="0"/>
                <a:ea typeface="+mj-ea"/>
                <a:cs typeface="+mj-cs"/>
              </a:rPr>
              <a:t>Mert környezettudatos életmódra nevelő hatású és jó példa.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b="1" dirty="0" smtClean="0">
                <a:latin typeface="Comic Sans MS" pitchFamily="66" charset="0"/>
                <a:ea typeface="+mj-ea"/>
                <a:cs typeface="+mj-cs"/>
              </a:rPr>
              <a:t>Mert a másodnyersanyagok (fémek, üveg, műanyagok, stb.) kisebb energiával </a:t>
            </a:r>
            <a:br>
              <a:rPr lang="hu-HU" sz="2400" b="1" dirty="0" smtClean="0">
                <a:latin typeface="Comic Sans MS" pitchFamily="66" charset="0"/>
                <a:ea typeface="+mj-ea"/>
                <a:cs typeface="+mj-cs"/>
              </a:rPr>
            </a:br>
            <a:r>
              <a:rPr lang="hu-HU" sz="2400" b="1" dirty="0" smtClean="0">
                <a:latin typeface="Comic Sans MS" pitchFamily="66" charset="0"/>
                <a:ea typeface="+mj-ea"/>
                <a:cs typeface="+mj-cs"/>
              </a:rPr>
              <a:t>nyerhetők ki.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b="1" dirty="0" smtClean="0">
                <a:latin typeface="Comic Sans MS" pitchFamily="66" charset="0"/>
                <a:ea typeface="+mj-ea"/>
                <a:cs typeface="+mj-cs"/>
              </a:rPr>
              <a:t>Mert egy </a:t>
            </a:r>
            <a:r>
              <a:rPr lang="hu-HU" sz="2400" b="1" dirty="0">
                <a:latin typeface="Comic Sans MS" pitchFamily="66" charset="0"/>
                <a:ea typeface="+mj-ea"/>
                <a:cs typeface="+mj-cs"/>
              </a:rPr>
              <a:t>indiai művész </a:t>
            </a:r>
            <a:r>
              <a:rPr lang="hu-HU" sz="2400" b="1" dirty="0" smtClean="0">
                <a:latin typeface="Comic Sans MS" pitchFamily="66" charset="0"/>
                <a:ea typeface="+mj-ea"/>
                <a:cs typeface="+mj-cs"/>
              </a:rPr>
              <a:t/>
            </a:r>
            <a:br>
              <a:rPr lang="hu-HU" sz="2400" b="1" dirty="0" smtClean="0">
                <a:latin typeface="Comic Sans MS" pitchFamily="66" charset="0"/>
                <a:ea typeface="+mj-ea"/>
                <a:cs typeface="+mj-cs"/>
              </a:rPr>
            </a:br>
            <a:r>
              <a:rPr lang="hu-HU" sz="2400" b="1" dirty="0" smtClean="0">
                <a:latin typeface="Comic Sans MS" pitchFamily="66" charset="0"/>
                <a:ea typeface="+mj-ea"/>
                <a:cs typeface="+mj-cs"/>
              </a:rPr>
              <a:t>2805 darab </a:t>
            </a:r>
            <a:r>
              <a:rPr lang="hu-HU" sz="2400" b="1" dirty="0">
                <a:latin typeface="Comic Sans MS" pitchFamily="66" charset="0"/>
                <a:ea typeface="+mj-ea"/>
                <a:cs typeface="+mj-cs"/>
              </a:rPr>
              <a:t>hulladékká vált </a:t>
            </a:r>
            <a:r>
              <a:rPr lang="hu-HU" sz="2400" b="1" dirty="0" smtClean="0">
                <a:latin typeface="Comic Sans MS" pitchFamily="66" charset="0"/>
                <a:ea typeface="+mj-ea"/>
                <a:cs typeface="+mj-cs"/>
              </a:rPr>
              <a:t/>
            </a:r>
            <a:br>
              <a:rPr lang="hu-HU" sz="2400" b="1" dirty="0" smtClean="0">
                <a:latin typeface="Comic Sans MS" pitchFamily="66" charset="0"/>
                <a:ea typeface="+mj-ea"/>
                <a:cs typeface="+mj-cs"/>
              </a:rPr>
            </a:br>
            <a:r>
              <a:rPr lang="hu-HU" sz="2400" b="1" dirty="0" smtClean="0">
                <a:latin typeface="Comic Sans MS" pitchFamily="66" charset="0"/>
                <a:ea typeface="+mj-ea"/>
                <a:cs typeface="+mj-cs"/>
              </a:rPr>
              <a:t>számítógép-alkatrészből </a:t>
            </a:r>
            <a:br>
              <a:rPr lang="hu-HU" sz="2400" b="1" dirty="0" smtClean="0">
                <a:latin typeface="Comic Sans MS" pitchFamily="66" charset="0"/>
                <a:ea typeface="+mj-ea"/>
                <a:cs typeface="+mj-cs"/>
              </a:rPr>
            </a:br>
            <a:r>
              <a:rPr lang="hu-HU" sz="2400" b="1" dirty="0" smtClean="0">
                <a:latin typeface="Comic Sans MS" pitchFamily="66" charset="0"/>
                <a:ea typeface="+mj-ea"/>
                <a:cs typeface="+mj-cs"/>
              </a:rPr>
              <a:t>és </a:t>
            </a:r>
            <a:r>
              <a:rPr lang="hu-HU" sz="2400" b="1" dirty="0">
                <a:latin typeface="Comic Sans MS" pitchFamily="66" charset="0"/>
                <a:ea typeface="+mj-ea"/>
                <a:cs typeface="+mj-cs"/>
              </a:rPr>
              <a:t>más szemétből rakott </a:t>
            </a:r>
            <a:r>
              <a:rPr lang="hu-HU" sz="2400" b="1" dirty="0" smtClean="0">
                <a:latin typeface="Comic Sans MS" pitchFamily="66" charset="0"/>
                <a:ea typeface="+mj-ea"/>
                <a:cs typeface="+mj-cs"/>
              </a:rPr>
              <a:t/>
            </a:r>
            <a:br>
              <a:rPr lang="hu-HU" sz="2400" b="1" dirty="0" smtClean="0">
                <a:latin typeface="Comic Sans MS" pitchFamily="66" charset="0"/>
                <a:ea typeface="+mj-ea"/>
                <a:cs typeface="+mj-cs"/>
              </a:rPr>
            </a:br>
            <a:r>
              <a:rPr lang="hu-HU" sz="2400" b="1" dirty="0" smtClean="0">
                <a:latin typeface="Comic Sans MS" pitchFamily="66" charset="0"/>
                <a:ea typeface="+mj-ea"/>
                <a:cs typeface="+mj-cs"/>
              </a:rPr>
              <a:t>össze </a:t>
            </a:r>
            <a:r>
              <a:rPr lang="hu-HU" sz="2400" b="1" dirty="0">
                <a:latin typeface="Comic Sans MS" pitchFamily="66" charset="0"/>
                <a:ea typeface="+mj-ea"/>
                <a:cs typeface="+mj-cs"/>
              </a:rPr>
              <a:t>egy életnagyságú New </a:t>
            </a:r>
            <a:r>
              <a:rPr lang="hu-HU" sz="2400" b="1" dirty="0" err="1">
                <a:latin typeface="Comic Sans MS" pitchFamily="66" charset="0"/>
                <a:ea typeface="+mj-ea"/>
                <a:cs typeface="+mj-cs"/>
              </a:rPr>
              <a:t>Beetle-t</a:t>
            </a:r>
            <a:endParaRPr lang="hu-HU" sz="2400" b="1" dirty="0">
              <a:latin typeface="Comic Sans MS" pitchFamily="66" charset="0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sz="2400" b="1" dirty="0"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6149" name="Picture 7" descr="http://www.szelektiv.hu/caticons/ikon_9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7663" y="0"/>
            <a:ext cx="99695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ím 1"/>
          <p:cNvSpPr>
            <a:spLocks noGrp="1"/>
          </p:cNvSpPr>
          <p:nvPr>
            <p:ph type="title"/>
          </p:nvPr>
        </p:nvSpPr>
        <p:spPr>
          <a:xfrm>
            <a:off x="179388" y="-26988"/>
            <a:ext cx="8856662" cy="1143001"/>
          </a:xfrm>
        </p:spPr>
        <p:txBody>
          <a:bodyPr/>
          <a:lstStyle/>
          <a:p>
            <a:pPr algn="l" eaLnBrk="1" hangingPunct="1"/>
            <a:r>
              <a:rPr lang="hu-HU" b="1" smtClean="0">
                <a:latin typeface="Comic Sans MS" pitchFamily="66" charset="0"/>
              </a:rPr>
              <a:t>Mi lesz a leadott hulladékkal?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950" y="1052513"/>
            <a:ext cx="8229600" cy="36369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3000" b="1" dirty="0" smtClean="0">
                <a:latin typeface="Comic Sans MS" pitchFamily="66" charset="0"/>
                <a:ea typeface="+mj-ea"/>
                <a:cs typeface="+mj-cs"/>
              </a:rPr>
              <a:t>Az MMSZ-nek leadott </a:t>
            </a:r>
            <a:r>
              <a:rPr lang="hu-HU" sz="3000" b="1" dirty="0">
                <a:latin typeface="Comic Sans MS" pitchFamily="66" charset="0"/>
                <a:ea typeface="+mj-ea"/>
                <a:cs typeface="+mj-cs"/>
              </a:rPr>
              <a:t>hulladékot a budapesti telephelyre szállítják ahonnan </a:t>
            </a:r>
            <a:r>
              <a:rPr lang="hu-HU" sz="3000" b="1" dirty="0" smtClean="0"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hu-HU" sz="3000" b="1" dirty="0">
                <a:latin typeface="Comic Sans MS" pitchFamily="66" charset="0"/>
                <a:ea typeface="+mj-ea"/>
                <a:cs typeface="+mj-cs"/>
              </a:rPr>
              <a:t>Tarnabodra kerül.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3000" b="1" dirty="0" smtClean="0">
                <a:latin typeface="Comic Sans MS" pitchFamily="66" charset="0"/>
                <a:ea typeface="+mj-ea"/>
                <a:cs typeface="+mj-cs"/>
              </a:rPr>
              <a:t>Szelektálás és ártalmatlanítás.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3000" b="1" dirty="0" smtClean="0">
                <a:latin typeface="Comic Sans MS" pitchFamily="66" charset="0"/>
                <a:ea typeface="+mj-ea"/>
                <a:cs typeface="+mj-cs"/>
              </a:rPr>
              <a:t>Ezután feldolgozás és újrahasznosítás történik a környezetvédelmi előírásoknak megfelelően.</a:t>
            </a:r>
          </a:p>
        </p:txBody>
      </p:sp>
      <p:pic>
        <p:nvPicPr>
          <p:cNvPr id="2" name="Picture 2" descr="http://www.szelektiv.hu/cimlapkepek/7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8446" y="4086739"/>
            <a:ext cx="3648050" cy="27266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il_fi" descr="elektromos_hulladek_1_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015088"/>
            <a:ext cx="4283968" cy="285312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Cím 1"/>
          <p:cNvSpPr>
            <a:spLocks noGrp="1"/>
          </p:cNvSpPr>
          <p:nvPr>
            <p:ph type="title"/>
          </p:nvPr>
        </p:nvSpPr>
        <p:spPr>
          <a:xfrm>
            <a:off x="179388" y="-26988"/>
            <a:ext cx="8229600" cy="1143001"/>
          </a:xfrm>
        </p:spPr>
        <p:txBody>
          <a:bodyPr/>
          <a:lstStyle/>
          <a:p>
            <a:pPr algn="l" eaLnBrk="1" hangingPunct="1"/>
            <a:r>
              <a:rPr lang="hu-HU" b="1" smtClean="0">
                <a:latin typeface="Comic Sans MS" pitchFamily="66" charset="0"/>
              </a:rPr>
              <a:t>Lakókörnyezetünk…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4925" y="981075"/>
            <a:ext cx="8497888" cy="5876925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b="1" smtClean="0">
                <a:latin typeface="Comic Sans MS" pitchFamily="66" charset="0"/>
                <a:ea typeface="+mj-ea"/>
                <a:cs typeface="+mj-cs"/>
              </a:rPr>
              <a:t>Magyarországon </a:t>
            </a:r>
            <a:r>
              <a:rPr lang="hu-HU" b="1" dirty="0" smtClean="0">
                <a:latin typeface="Comic Sans MS" pitchFamily="66" charset="0"/>
                <a:ea typeface="+mj-ea"/>
                <a:cs typeface="+mj-cs"/>
              </a:rPr>
              <a:t>30 </a:t>
            </a:r>
            <a:r>
              <a:rPr lang="hu-HU" b="1" dirty="0">
                <a:latin typeface="Comic Sans MS" pitchFamily="66" charset="0"/>
                <a:ea typeface="+mj-ea"/>
                <a:cs typeface="+mj-cs"/>
              </a:rPr>
              <a:t>cég </a:t>
            </a:r>
            <a:r>
              <a:rPr lang="hu-HU" b="1">
                <a:latin typeface="Comic Sans MS" pitchFamily="66" charset="0"/>
                <a:ea typeface="+mj-ea"/>
                <a:cs typeface="+mj-cs"/>
              </a:rPr>
              <a:t>foglalkozik </a:t>
            </a:r>
            <a:r>
              <a:rPr lang="hu-HU" b="1" smtClean="0">
                <a:latin typeface="Comic Sans MS" pitchFamily="66" charset="0"/>
                <a:ea typeface="+mj-ea"/>
                <a:cs typeface="+mj-cs"/>
              </a:rPr>
              <a:t/>
            </a:r>
            <a:br>
              <a:rPr lang="hu-HU" b="1" smtClean="0">
                <a:latin typeface="Comic Sans MS" pitchFamily="66" charset="0"/>
                <a:ea typeface="+mj-ea"/>
                <a:cs typeface="+mj-cs"/>
              </a:rPr>
            </a:br>
            <a:r>
              <a:rPr lang="hu-HU" b="1" smtClean="0">
                <a:latin typeface="Comic Sans MS" pitchFamily="66" charset="0"/>
                <a:ea typeface="+mj-ea"/>
                <a:cs typeface="+mj-cs"/>
              </a:rPr>
              <a:t>e-hulladék gyűjtéssel </a:t>
            </a:r>
            <a:r>
              <a:rPr lang="hu-HU" b="1" dirty="0">
                <a:latin typeface="Comic Sans MS" pitchFamily="66" charset="0"/>
                <a:ea typeface="+mj-ea"/>
                <a:cs typeface="+mj-cs"/>
              </a:rPr>
              <a:t>és feldolgozással.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b="1" dirty="0">
                <a:latin typeface="Comic Sans MS" pitchFamily="66" charset="0"/>
                <a:ea typeface="+mj-ea"/>
                <a:cs typeface="+mj-cs"/>
              </a:rPr>
              <a:t>A </a:t>
            </a:r>
            <a:r>
              <a:rPr lang="hu-HU" b="1" dirty="0" smtClean="0">
                <a:latin typeface="Comic Sans MS" pitchFamily="66" charset="0"/>
                <a:ea typeface="+mj-ea"/>
                <a:cs typeface="+mj-cs"/>
              </a:rPr>
              <a:t>Magyar Máltai Szeretetszolgálat </a:t>
            </a:r>
            <a:r>
              <a:rPr lang="hu-HU" b="1" dirty="0">
                <a:latin typeface="Comic Sans MS" pitchFamily="66" charset="0"/>
                <a:ea typeface="+mj-ea"/>
                <a:cs typeface="+mj-cs"/>
              </a:rPr>
              <a:t>országosan gyűjti az e-hulladékot 6 éve.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b="1" dirty="0">
                <a:latin typeface="Comic Sans MS" pitchFamily="66" charset="0"/>
                <a:ea typeface="+mj-ea"/>
                <a:cs typeface="+mj-cs"/>
              </a:rPr>
              <a:t>Ezzel 30 embernek biztosít megélhetést.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b="1" dirty="0">
                <a:latin typeface="Comic Sans MS" pitchFamily="66" charset="0"/>
                <a:ea typeface="+mj-ea"/>
                <a:cs typeface="+mj-cs"/>
              </a:rPr>
              <a:t>Az </a:t>
            </a:r>
            <a:r>
              <a:rPr lang="hu-HU" b="1" dirty="0" smtClean="0">
                <a:latin typeface="Comic Sans MS" pitchFamily="66" charset="0"/>
                <a:ea typeface="+mj-ea"/>
                <a:cs typeface="+mj-cs"/>
              </a:rPr>
              <a:t>iskolánk </a:t>
            </a:r>
            <a:r>
              <a:rPr lang="hu-HU" b="1" dirty="0">
                <a:latin typeface="Comic Sans MS" pitchFamily="66" charset="0"/>
                <a:ea typeface="+mj-ea"/>
                <a:cs typeface="+mj-cs"/>
              </a:rPr>
              <a:t>tanulói </a:t>
            </a:r>
            <a:r>
              <a:rPr lang="hu-HU" b="1" dirty="0" smtClean="0">
                <a:latin typeface="Comic Sans MS" pitchFamily="66" charset="0"/>
                <a:ea typeface="+mj-ea"/>
                <a:cs typeface="+mj-cs"/>
              </a:rPr>
              <a:t>Budapesten, Gödön, </a:t>
            </a:r>
            <a:br>
              <a:rPr lang="hu-HU" b="1" dirty="0" smtClean="0">
                <a:latin typeface="Comic Sans MS" pitchFamily="66" charset="0"/>
                <a:ea typeface="+mj-ea"/>
                <a:cs typeface="+mj-cs"/>
              </a:rPr>
            </a:br>
            <a:r>
              <a:rPr lang="hu-HU" b="1" dirty="0" smtClean="0">
                <a:latin typeface="Comic Sans MS" pitchFamily="66" charset="0"/>
                <a:ea typeface="+mj-ea"/>
                <a:cs typeface="+mj-cs"/>
              </a:rPr>
              <a:t>Vácon, Dunakeszin, </a:t>
            </a:r>
            <a:br>
              <a:rPr lang="hu-HU" b="1" dirty="0" smtClean="0">
                <a:latin typeface="Comic Sans MS" pitchFamily="66" charset="0"/>
                <a:ea typeface="+mj-ea"/>
                <a:cs typeface="+mj-cs"/>
              </a:rPr>
            </a:br>
            <a:r>
              <a:rPr lang="hu-HU" b="1" dirty="0" smtClean="0">
                <a:latin typeface="Comic Sans MS" pitchFamily="66" charset="0"/>
                <a:ea typeface="+mj-ea"/>
                <a:cs typeface="+mj-cs"/>
              </a:rPr>
              <a:t>Fóton </a:t>
            </a:r>
            <a:r>
              <a:rPr lang="hu-HU" b="1" dirty="0">
                <a:latin typeface="Comic Sans MS" pitchFamily="66" charset="0"/>
                <a:ea typeface="+mj-ea"/>
                <a:cs typeface="+mj-cs"/>
              </a:rPr>
              <a:t>és még sok más </a:t>
            </a:r>
            <a:r>
              <a:rPr lang="hu-HU" b="1" dirty="0" smtClean="0">
                <a:latin typeface="Comic Sans MS" pitchFamily="66" charset="0"/>
                <a:ea typeface="+mj-ea"/>
                <a:cs typeface="+mj-cs"/>
              </a:rPr>
              <a:t/>
            </a:r>
            <a:br>
              <a:rPr lang="hu-HU" b="1" dirty="0" smtClean="0">
                <a:latin typeface="Comic Sans MS" pitchFamily="66" charset="0"/>
                <a:ea typeface="+mj-ea"/>
                <a:cs typeface="+mj-cs"/>
              </a:rPr>
            </a:br>
            <a:r>
              <a:rPr lang="hu-HU" b="1" dirty="0" smtClean="0">
                <a:latin typeface="Comic Sans MS" pitchFamily="66" charset="0"/>
                <a:ea typeface="+mj-ea"/>
                <a:cs typeface="+mj-cs"/>
              </a:rPr>
              <a:t>településen </a:t>
            </a:r>
            <a:r>
              <a:rPr lang="hu-HU" b="1" dirty="0">
                <a:latin typeface="Comic Sans MS" pitchFamily="66" charset="0"/>
                <a:ea typeface="+mj-ea"/>
                <a:cs typeface="+mj-cs"/>
              </a:rPr>
              <a:t>is gyűjtik </a:t>
            </a:r>
            <a:r>
              <a:rPr lang="hu-HU" b="1" dirty="0" smtClean="0">
                <a:latin typeface="Comic Sans MS" pitchFamily="66" charset="0"/>
                <a:ea typeface="+mj-ea"/>
                <a:cs typeface="+mj-cs"/>
              </a:rPr>
              <a:t/>
            </a:r>
            <a:br>
              <a:rPr lang="hu-HU" b="1" dirty="0" smtClean="0">
                <a:latin typeface="Comic Sans MS" pitchFamily="66" charset="0"/>
                <a:ea typeface="+mj-ea"/>
                <a:cs typeface="+mj-cs"/>
              </a:rPr>
            </a:br>
            <a:r>
              <a:rPr lang="hu-HU" b="1" dirty="0" smtClean="0">
                <a:latin typeface="Comic Sans MS" pitchFamily="66" charset="0"/>
                <a:ea typeface="+mj-ea"/>
                <a:cs typeface="+mj-cs"/>
              </a:rPr>
              <a:t>az </a:t>
            </a:r>
            <a:r>
              <a:rPr lang="hu-HU" b="1" dirty="0">
                <a:latin typeface="Comic Sans MS" pitchFamily="66" charset="0"/>
                <a:ea typeface="+mj-ea"/>
                <a:cs typeface="+mj-cs"/>
              </a:rPr>
              <a:t>e-hulladékot. </a:t>
            </a:r>
            <a:endParaRPr lang="hu-HU" b="1" dirty="0" smtClean="0">
              <a:latin typeface="Comic Sans MS" pitchFamily="66" charset="0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b="1" dirty="0" smtClean="0">
                <a:latin typeface="Comic Sans MS" pitchFamily="66" charset="0"/>
                <a:ea typeface="+mj-ea"/>
                <a:cs typeface="+mj-cs"/>
              </a:rPr>
              <a:t>Minden </a:t>
            </a:r>
            <a:r>
              <a:rPr lang="hu-HU" b="1" dirty="0">
                <a:latin typeface="Comic Sans MS" pitchFamily="66" charset="0"/>
                <a:ea typeface="+mj-ea"/>
                <a:cs typeface="+mj-cs"/>
              </a:rPr>
              <a:t>évben ősszel </a:t>
            </a:r>
            <a:r>
              <a:rPr lang="hu-HU" b="1" dirty="0" smtClean="0">
                <a:latin typeface="Comic Sans MS" pitchFamily="66" charset="0"/>
                <a:ea typeface="+mj-ea"/>
                <a:cs typeface="+mj-cs"/>
              </a:rPr>
              <a:t/>
            </a:r>
            <a:br>
              <a:rPr lang="hu-HU" b="1" dirty="0" smtClean="0">
                <a:latin typeface="Comic Sans MS" pitchFamily="66" charset="0"/>
                <a:ea typeface="+mj-ea"/>
                <a:cs typeface="+mj-cs"/>
              </a:rPr>
            </a:br>
            <a:r>
              <a:rPr lang="hu-HU" b="1" dirty="0" smtClean="0">
                <a:latin typeface="Comic Sans MS" pitchFamily="66" charset="0"/>
                <a:ea typeface="+mj-ea"/>
                <a:cs typeface="+mj-cs"/>
              </a:rPr>
              <a:t>és </a:t>
            </a:r>
            <a:r>
              <a:rPr lang="hu-HU" b="1" dirty="0">
                <a:latin typeface="Comic Sans MS" pitchFamily="66" charset="0"/>
                <a:ea typeface="+mj-ea"/>
                <a:cs typeface="+mj-cs"/>
              </a:rPr>
              <a:t>tavasszal szerveznek </a:t>
            </a:r>
            <a:r>
              <a:rPr lang="hu-HU" b="1" dirty="0" smtClean="0">
                <a:latin typeface="Comic Sans MS" pitchFamily="66" charset="0"/>
                <a:ea typeface="+mj-ea"/>
                <a:cs typeface="+mj-cs"/>
              </a:rPr>
              <a:t/>
            </a:r>
            <a:br>
              <a:rPr lang="hu-HU" b="1" dirty="0" smtClean="0">
                <a:latin typeface="Comic Sans MS" pitchFamily="66" charset="0"/>
                <a:ea typeface="+mj-ea"/>
                <a:cs typeface="+mj-cs"/>
              </a:rPr>
            </a:br>
            <a:r>
              <a:rPr lang="hu-HU" b="1" dirty="0" smtClean="0">
                <a:latin typeface="Comic Sans MS" pitchFamily="66" charset="0"/>
                <a:ea typeface="+mj-ea"/>
                <a:cs typeface="+mj-cs"/>
              </a:rPr>
              <a:t>gyűjtéseket.</a:t>
            </a:r>
            <a:endParaRPr lang="hu-HU" b="1" dirty="0"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8197" name="il_fi" descr="maltai_logo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575" y="60325"/>
            <a:ext cx="1676400" cy="149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157</Words>
  <Application>Microsoft Office PowerPoint</Application>
  <PresentationFormat>Diavetítés a képernyőre (4:3 oldalarány)</PresentationFormat>
  <Paragraphs>36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E-hulladék</vt:lpstr>
      <vt:lpstr>Miért nem szabad…</vt:lpstr>
      <vt:lpstr>E-hulladék veszélyei…</vt:lpstr>
      <vt:lpstr>E-hulladék veszélyei…</vt:lpstr>
      <vt:lpstr>Miért érdemes gyűjteni…</vt:lpstr>
      <vt:lpstr>Mi lesz a leadott hulladékkal?</vt:lpstr>
      <vt:lpstr>Lakókörnyezetünk…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E-hulladék</dc:title>
  <dc:creator>TOSHIBA</dc:creator>
  <cp:lastModifiedBy>Cs J</cp:lastModifiedBy>
  <cp:revision>11</cp:revision>
  <dcterms:created xsi:type="dcterms:W3CDTF">2012-02-21T14:00:06Z</dcterms:created>
  <dcterms:modified xsi:type="dcterms:W3CDTF">2012-02-29T19:54:30Z</dcterms:modified>
</cp:coreProperties>
</file>